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1" r:id="rId6"/>
    <p:sldId id="273" r:id="rId7"/>
    <p:sldId id="272" r:id="rId8"/>
    <p:sldId id="274" r:id="rId9"/>
    <p:sldId id="275" r:id="rId10"/>
    <p:sldId id="267" r:id="rId11"/>
    <p:sldId id="268" r:id="rId12"/>
    <p:sldId id="266" r:id="rId13"/>
    <p:sldId id="270" r:id="rId14"/>
    <p:sldId id="262" r:id="rId15"/>
    <p:sldId id="263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ascadia Mono" panose="020B0609020000020004" pitchFamily="49" charset="0"/>
      <p:regular r:id="rId24"/>
      <p:bold r:id="rId25"/>
      <p:italic r:id="rId26"/>
      <p:bold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  <p:embeddedFont>
      <p:font typeface="Segoe UI Semilight" panose="020B0402040204020203" pitchFamily="34" charset="0"/>
      <p:regular r:id="rId32"/>
      <p:italic r:id="rId3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0202"/>
    <a:srgbClr val="4A4A4A"/>
    <a:srgbClr val="F2F2F2"/>
    <a:srgbClr val="A3A3A3"/>
    <a:srgbClr val="FF0000"/>
    <a:srgbClr val="FF8989"/>
    <a:srgbClr val="FF4F4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2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1671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C5083-93C4-452D-8E5D-033AC62219B3}" type="datetimeFigureOut">
              <a:rPr lang="de-DE" smtClean="0"/>
              <a:t>19.05.2022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34481-F706-4AA8-9B26-2706FBEAD6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345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3600962"/>
            <a:ext cx="9144000" cy="1783154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3999" y="5527980"/>
            <a:ext cx="9144000" cy="6758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14354E3-EA90-478D-95E7-5276F9DD2D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38" y="0"/>
            <a:ext cx="6850921" cy="36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8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D9BD70F-9317-4CD5-A68D-E36086FFB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9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E23FAE-A48C-4441-8B61-8BF5D68FF5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9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2932" y="2085343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0BED40B-5DD7-4C0F-90C9-6351BF3BA9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7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2830D4-7FF2-45CB-9249-84942CFF27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1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82F5A01-E5BA-4807-B89F-5B1268DC6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9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2E74BA2-9BD5-4A68-B509-BD9446CE58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27595C-361A-4D8B-9955-4AF85EFC7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95D8678-0D7F-40C2-B813-41A3464D3A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4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E53376F-44F7-44CA-94D1-17DC3C0416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2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80477A-503A-44D1-9367-52B6B1C25A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9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2F2F2"/>
            </a:gs>
            <a:gs pos="100000">
              <a:srgbClr val="A3A3A3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D34FFF76-A953-4CE7-82C9-47D4137B7F64}"/>
              </a:ext>
            </a:extLst>
          </p:cNvPr>
          <p:cNvSpPr txBox="1"/>
          <p:nvPr userDrawn="1"/>
        </p:nvSpPr>
        <p:spPr>
          <a:xfrm>
            <a:off x="846828" y="6587154"/>
            <a:ext cx="677172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ADC 2022</a:t>
            </a:r>
          </a:p>
        </p:txBody>
      </p:sp>
      <p:pic>
        <p:nvPicPr>
          <p:cNvPr id="3" name="Grafik 2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BBAA267-7CC6-471E-9F96-586752BBCD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03" r="55436"/>
          <a:stretch/>
        </p:blipFill>
        <p:spPr>
          <a:xfrm>
            <a:off x="0" y="5902034"/>
            <a:ext cx="790046" cy="95596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2D3748-32E9-4B52-A58F-E01B39C7C167}"/>
              </a:ext>
            </a:extLst>
          </p:cNvPr>
          <p:cNvSpPr txBox="1"/>
          <p:nvPr userDrawn="1"/>
        </p:nvSpPr>
        <p:spPr>
          <a:xfrm>
            <a:off x="0" y="6595325"/>
            <a:ext cx="12192000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Kenny Pflug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3C90BE-F49C-467A-8095-B089415719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69" y="6572033"/>
            <a:ext cx="787406" cy="31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50800" dist="38100" dir="2700000" algn="tl" rotWithShape="0">
                    <a:srgbClr val="000000">
                      <a:alpha val="54999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37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aspnetcore/issues/32451#issuecomment-87081238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0" y="384822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Old Apps with new .NET features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0" y="4647976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Using modern C# language features and packages in legacy projects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0" y="532383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Kenny Pflug</a:t>
            </a:r>
          </a:p>
          <a:p>
            <a:pPr algn="ctr"/>
            <a:r>
              <a:rPr lang="de-DE" dirty="0"/>
              <a:t>Tech Lead at </a:t>
            </a:r>
            <a:r>
              <a:rPr lang="de-DE" dirty="0" err="1"/>
              <a:t>Synnotech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08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92504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noProof="1">
                <a:solidFill>
                  <a:srgbClr val="E70202"/>
                </a:solidFill>
                <a:latin typeface="Segoe UI"/>
                <a:cs typeface="Segoe UI"/>
              </a:rPr>
              <a:t>CreateHostBuilder</a:t>
            </a:r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 and Startup are gone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B523DE-DD3A-9C73-2CFE-1CE20846C33D}"/>
              </a:ext>
            </a:extLst>
          </p:cNvPr>
          <p:cNvSpPr txBox="1"/>
          <p:nvPr/>
        </p:nvSpPr>
        <p:spPr>
          <a:xfrm>
            <a:off x="1207698" y="1466491"/>
            <a:ext cx="6211957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[] args)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CreateHostBuilder(args).Build().Run();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IHostBuilder CreateHostBuilder(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[] args) =&gt;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Host.CreateDefaultBuilder(args)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    .ConfigureWebHostDefaults(builder =&gt; builder.UseStartup&lt;Startup&gt;());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2B91AF"/>
                </a:solidFill>
                <a:latin typeface="Cascadia Mono" panose="020B0609020000020004" pitchFamily="49" charset="0"/>
              </a:rPr>
              <a:t>Startup</a:t>
            </a:r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ConfigureServices(IServiceCollection services)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services.AddAuthentication();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services.AddMvc();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Configure(IApplicationBuilder app,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IWebHostEnvironment environment)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(environment.IsDevelopment())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    app.UseDeveloperExceptionPage();</a:t>
            </a:r>
          </a:p>
          <a:p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app.UseRouting()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   .UseAuthentication()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   .UseEndpoints(builder =&gt; builder.MapControllers());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000" noProof="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CC8552-0A26-E352-51B5-3E8A071577CE}"/>
              </a:ext>
            </a:extLst>
          </p:cNvPr>
          <p:cNvGrpSpPr/>
          <p:nvPr/>
        </p:nvGrpSpPr>
        <p:grpSpPr>
          <a:xfrm>
            <a:off x="1457864" y="2493034"/>
            <a:ext cx="5961791" cy="1984074"/>
            <a:chOff x="1457864" y="2493034"/>
            <a:chExt cx="5961791" cy="19840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035419-A864-EACB-B7D9-A2BA74FD10DB}"/>
                </a:ext>
              </a:extLst>
            </p:cNvPr>
            <p:cNvSpPr/>
            <p:nvPr/>
          </p:nvSpPr>
          <p:spPr>
            <a:xfrm>
              <a:off x="1457864" y="2493034"/>
              <a:ext cx="5961791" cy="65560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5212D9-44AF-626B-B616-5BD78D3FE7C4}"/>
                </a:ext>
              </a:extLst>
            </p:cNvPr>
            <p:cNvSpPr/>
            <p:nvPr/>
          </p:nvSpPr>
          <p:spPr>
            <a:xfrm>
              <a:off x="1457864" y="3570121"/>
              <a:ext cx="5961791" cy="90698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805502-814A-10CF-AB5E-028D4B1114BF}"/>
              </a:ext>
            </a:extLst>
          </p:cNvPr>
          <p:cNvSpPr txBox="1"/>
          <p:nvPr/>
        </p:nvSpPr>
        <p:spPr>
          <a:xfrm>
            <a:off x="8324491" y="3244334"/>
            <a:ext cx="23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/>
              <a:t>WebApplicationBuilder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A55F41-1239-7419-6709-31E5352DE2A5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7419655" y="3429000"/>
            <a:ext cx="904836" cy="59461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0A57E9-0B1D-9C65-C5E5-6C8C26086DD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419655" y="2820838"/>
            <a:ext cx="904836" cy="60816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D47AC63-BC9D-C896-E597-9887AAD9C64C}"/>
              </a:ext>
            </a:extLst>
          </p:cNvPr>
          <p:cNvSpPr/>
          <p:nvPr/>
        </p:nvSpPr>
        <p:spPr>
          <a:xfrm>
            <a:off x="1457863" y="4536987"/>
            <a:ext cx="5961791" cy="15556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E25A6-2AE0-7ED3-DDBB-BB490A91B531}"/>
              </a:ext>
            </a:extLst>
          </p:cNvPr>
          <p:cNvSpPr txBox="1"/>
          <p:nvPr/>
        </p:nvSpPr>
        <p:spPr>
          <a:xfrm>
            <a:off x="8324491" y="5130128"/>
            <a:ext cx="167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/>
              <a:t>WebApplication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D5CF29-AFC6-8568-11F3-DEBBEF68743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7419654" y="5314794"/>
            <a:ext cx="904837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03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2837410" y="1054075"/>
            <a:ext cx="65171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Demo</a:t>
            </a:r>
          </a:p>
        </p:txBody>
      </p:sp>
      <p:sp>
        <p:nvSpPr>
          <p:cNvPr id="3" name="Inhaltsplatzhalter 11">
            <a:extLst>
              <a:ext uri="{FF2B5EF4-FFF2-40B4-BE49-F238E27FC236}">
                <a16:creationId xmlns:a16="http://schemas.microsoft.com/office/drawing/2014/main" id="{84947FB1-97D0-4FB5-94CE-9D0392718FBD}"/>
              </a:ext>
            </a:extLst>
          </p:cNvPr>
          <p:cNvSpPr txBox="1">
            <a:spLocks/>
          </p:cNvSpPr>
          <p:nvPr/>
        </p:nvSpPr>
        <p:spPr>
          <a:xfrm>
            <a:off x="1019496" y="4585349"/>
            <a:ext cx="10153005" cy="1146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n w="1270">
                  <a:noFill/>
                </a:ln>
                <a:solidFill>
                  <a:srgbClr val="E70202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ASP.NET Core Minimal APIs Playground</a:t>
            </a:r>
          </a:p>
          <a:p>
            <a:r>
              <a:rPr lang="en-US" sz="3200" dirty="0">
                <a:ln w="1270">
                  <a:noFill/>
                </a:ln>
                <a:solidFill>
                  <a:srgbClr val="E70202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Startup and Configuration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110E7F-7513-466A-AC8F-FAC756DBB3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9437" y="2770668"/>
            <a:ext cx="2453125" cy="13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32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101735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Global Using Directives for Web SDK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1EAEB6-70FF-659F-C6F2-5F6DE7486E0C}"/>
              </a:ext>
            </a:extLst>
          </p:cNvPr>
          <p:cNvSpPr txBox="1"/>
          <p:nvPr/>
        </p:nvSpPr>
        <p:spPr>
          <a:xfrm>
            <a:off x="738909" y="1582340"/>
            <a:ext cx="651332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System.Collections.Generic;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System.Linq;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System.Net.Http;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System.Net.Http.Json;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Microsoft.AspNetCore.Builder;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Microsoft.AspNetCore.Hosting;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Microsoft.AspNetCore.Http;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Microsoft.AspNetCore.Routing;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Microsoft.Extensions.Configuration;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Microsoft.Extensions.DependencyInjection;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Microsoft.Extensions.Hosting;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Microsoft.Extensions.Logging;</a:t>
            </a:r>
            <a:endParaRPr lang="en-US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5D94A-1697-B6D5-5D59-842D871389B8}"/>
              </a:ext>
            </a:extLst>
          </p:cNvPr>
          <p:cNvSpPr txBox="1"/>
          <p:nvPr/>
        </p:nvSpPr>
        <p:spPr>
          <a:xfrm>
            <a:off x="1843361" y="5805577"/>
            <a:ext cx="850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https://github.com/dotnet/aspnetcore/issues/32451#issuecomment-870812382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729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Details to HTTP endpoints</a:t>
            </a:r>
          </a:p>
        </p:txBody>
      </p:sp>
    </p:spTree>
    <p:extLst>
      <p:ext uri="{BB962C8B-B14F-4D97-AF65-F5344CB8AC3E}">
        <p14:creationId xmlns:p14="http://schemas.microsoft.com/office/powerpoint/2010/main" val="3658183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2837410" y="1054075"/>
            <a:ext cx="65171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Demo</a:t>
            </a:r>
          </a:p>
        </p:txBody>
      </p:sp>
      <p:sp>
        <p:nvSpPr>
          <p:cNvPr id="3" name="Inhaltsplatzhalter 11">
            <a:extLst>
              <a:ext uri="{FF2B5EF4-FFF2-40B4-BE49-F238E27FC236}">
                <a16:creationId xmlns:a16="http://schemas.microsoft.com/office/drawing/2014/main" id="{84947FB1-97D0-4FB5-94CE-9D0392718FBD}"/>
              </a:ext>
            </a:extLst>
          </p:cNvPr>
          <p:cNvSpPr txBox="1">
            <a:spLocks/>
          </p:cNvSpPr>
          <p:nvPr/>
        </p:nvSpPr>
        <p:spPr>
          <a:xfrm>
            <a:off x="1019496" y="4585349"/>
            <a:ext cx="10153005" cy="1146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200" b="1" dirty="0">
                <a:ln w="1270">
                  <a:noFill/>
                </a:ln>
                <a:solidFill>
                  <a:srgbClr val="E70202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Keyfacts:</a:t>
            </a:r>
          </a:p>
          <a:p>
            <a:r>
              <a:rPr lang="de-DE" sz="3200" dirty="0">
                <a:ln w="1270">
                  <a:noFill/>
                </a:ln>
                <a:solidFill>
                  <a:srgbClr val="E70202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Bullet/Dummy Text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110E7F-7513-466A-AC8F-FAC756DBB3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9437" y="2770668"/>
            <a:ext cx="2453125" cy="13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09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2923381" y="2767280"/>
            <a:ext cx="6425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Vielen Dank!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694995" y="4090719"/>
            <a:ext cx="688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Ich freue mich auf Feedback! </a:t>
            </a:r>
          </a:p>
        </p:txBody>
      </p:sp>
    </p:spTree>
    <p:extLst>
      <p:ext uri="{BB962C8B-B14F-4D97-AF65-F5344CB8AC3E}">
        <p14:creationId xmlns:p14="http://schemas.microsoft.com/office/powerpoint/2010/main" val="1909163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1530929" y="688579"/>
            <a:ext cx="9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 of Contents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095052" y="3447249"/>
            <a:ext cx="79972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Erstes Kapitel Überschrift</a:t>
            </a:r>
          </a:p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Zweites Kapitel Überschrift/Headline</a:t>
            </a:r>
          </a:p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Drittes Kapitel Überschrift/Headline</a:t>
            </a:r>
          </a:p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Viertes Kapitel Überschrift/Headline</a:t>
            </a:r>
          </a:p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Usw.</a:t>
            </a:r>
          </a:p>
        </p:txBody>
      </p:sp>
    </p:spTree>
    <p:extLst>
      <p:ext uri="{BB962C8B-B14F-4D97-AF65-F5344CB8AC3E}">
        <p14:creationId xmlns:p14="http://schemas.microsoft.com/office/powerpoint/2010/main" val="1026116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14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feld 9"/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Understanding csproj files </a:t>
            </a:r>
          </a:p>
        </p:txBody>
      </p:sp>
    </p:spTree>
    <p:extLst>
      <p:ext uri="{BB962C8B-B14F-4D97-AF65-F5344CB8AC3E}">
        <p14:creationId xmlns:p14="http://schemas.microsoft.com/office/powerpoint/2010/main" val="3868923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>
                <a:latin typeface="+mj-lt"/>
                <a:ea typeface="+mj-ea"/>
                <a:cs typeface="+mj-cs"/>
              </a:rPr>
              <a:t>Property Groups and Item Groups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8DD83-61B6-C976-2974-CFCB48CF7553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PropertyGroup</a:t>
            </a:r>
            <a:r>
              <a:rPr lang="en-US" sz="2200" dirty="0"/>
              <a:t>: values are treated like in a key-value store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ItemGroup</a:t>
            </a:r>
            <a:r>
              <a:rPr lang="en-US" sz="2200" dirty="0"/>
              <a:t>: values are treated like in a collection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Condition: a Boolean expression that enables or disables any element (values, groups,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41D58-64BC-3FCD-AD15-3A51BA4E2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07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7424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Important values in </a:t>
            </a:r>
            <a:r>
              <a:rPr lang="en-US" sz="3600" dirty="0" err="1">
                <a:solidFill>
                  <a:srgbClr val="E70202"/>
                </a:solidFill>
                <a:latin typeface="Segoe UI"/>
                <a:cs typeface="Segoe UI"/>
              </a:rPr>
              <a:t>csproj</a:t>
            </a:r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 files</a:t>
            </a:r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ABB0C78-48B1-17C7-63CE-7C70C9796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938758"/>
              </p:ext>
            </p:extLst>
          </p:nvPr>
        </p:nvGraphicFramePr>
        <p:xfrm>
          <a:off x="792315" y="1394476"/>
          <a:ext cx="10660776" cy="460929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92936">
                  <a:extLst>
                    <a:ext uri="{9D8B030D-6E8A-4147-A177-3AD203B41FA5}">
                      <a16:colId xmlns:a16="http://schemas.microsoft.com/office/drawing/2014/main" val="2036426411"/>
                    </a:ext>
                  </a:extLst>
                </a:gridCol>
                <a:gridCol w="3916615">
                  <a:extLst>
                    <a:ext uri="{9D8B030D-6E8A-4147-A177-3AD203B41FA5}">
                      <a16:colId xmlns:a16="http://schemas.microsoft.com/office/drawing/2014/main" val="3456564140"/>
                    </a:ext>
                  </a:extLst>
                </a:gridCol>
                <a:gridCol w="4151225">
                  <a:extLst>
                    <a:ext uri="{9D8B030D-6E8A-4147-A177-3AD203B41FA5}">
                      <a16:colId xmlns:a16="http://schemas.microsoft.com/office/drawing/2014/main" val="1366207746"/>
                    </a:ext>
                  </a:extLst>
                </a:gridCol>
              </a:tblGrid>
              <a:tr h="484122">
                <a:tc>
                  <a:txBody>
                    <a:bodyPr/>
                    <a:lstStyle/>
                    <a:p>
                      <a:r>
                        <a:rPr lang="en-US" noProof="0" dirty="0"/>
                        <a:t>Old </a:t>
                      </a:r>
                      <a:r>
                        <a:rPr lang="en-US" noProof="0" dirty="0" err="1"/>
                        <a:t>csproj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New csproj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9992"/>
                  </a:ext>
                </a:extLst>
              </a:tr>
              <a:tr h="758086">
                <a:tc>
                  <a:txBody>
                    <a:bodyPr/>
                    <a:lstStyle/>
                    <a:p>
                      <a:r>
                        <a:rPr lang="en-US" noProof="0"/>
                        <a:t>TargetFrameworkVersion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TargetFramework(s)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Specify the .NET version to build against, necessary in both versions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664673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Determines if the compiler builds in debug or release mode. Not necessary in new </a:t>
                      </a:r>
                      <a:r>
                        <a:rPr lang="en-US" noProof="0" dirty="0" err="1"/>
                        <a:t>csproj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182807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OutputType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/>
                        <a:t>OutputType</a:t>
                      </a:r>
                      <a:r>
                        <a:rPr lang="en-US" noProof="0" dirty="0"/>
                        <a:t> (default library)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Determines the type of the app (library DLL, console EXE, Windows EXE)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393218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RootNamespace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RootNamespace</a:t>
                      </a:r>
                      <a:endParaRPr lang="en-US" noProof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Determines the root namespace used for the project. Not necessary in new </a:t>
                      </a:r>
                      <a:r>
                        <a:rPr lang="en-US" noProof="0" dirty="0" err="1"/>
                        <a:t>csproj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031970"/>
                  </a:ext>
                </a:extLst>
              </a:tr>
              <a:tr h="817561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AssemblyName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AssemblyName</a:t>
                      </a:r>
                      <a:endParaRPr lang="en-US" noProof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The name of the output DLL / EXE. Not necessary in new </a:t>
                      </a:r>
                      <a:r>
                        <a:rPr lang="en-US" noProof="0" dirty="0" err="1"/>
                        <a:t>csproj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61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420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Setting the C# version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03BCE-41D8-12A1-55AE-2608397E6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638" y="2066925"/>
            <a:ext cx="7305675" cy="27241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9B7FD29-60C4-348B-E8C5-59CEAA0B7FFD}"/>
              </a:ext>
            </a:extLst>
          </p:cNvPr>
          <p:cNvSpPr/>
          <p:nvPr/>
        </p:nvSpPr>
        <p:spPr>
          <a:xfrm>
            <a:off x="4775012" y="4290313"/>
            <a:ext cx="3172231" cy="34669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55CE1B-3341-0BA2-B627-9E63F8AED3B7}"/>
              </a:ext>
            </a:extLst>
          </p:cNvPr>
          <p:cNvSpPr txBox="1"/>
          <p:nvPr/>
        </p:nvSpPr>
        <p:spPr>
          <a:xfrm>
            <a:off x="780969" y="2064268"/>
            <a:ext cx="3535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</a:t>
            </a:r>
            <a:r>
              <a:rPr lang="en-US" dirty="0" err="1"/>
              <a:t>LangVersion</a:t>
            </a:r>
            <a:r>
              <a:rPr lang="en-US" dirty="0"/>
              <a:t> to a valid</a:t>
            </a:r>
            <a:br>
              <a:rPr lang="en-US" dirty="0"/>
            </a:br>
            <a:r>
              <a:rPr lang="en-US" dirty="0"/>
              <a:t>C# version allows you to use many new language features that don’t require additional NuGet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Beware that your VS / </a:t>
            </a:r>
            <a:r>
              <a:rPr lang="en-US" dirty="0" err="1"/>
              <a:t>MSBuild</a:t>
            </a:r>
            <a:r>
              <a:rPr lang="en-US" dirty="0"/>
              <a:t> version must support your target C# version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VS 2022 -&gt; C# 10.0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VS 2019 -&gt; C# 9.0</a:t>
            </a:r>
          </a:p>
        </p:txBody>
      </p:sp>
    </p:spTree>
    <p:extLst>
      <p:ext uri="{BB962C8B-B14F-4D97-AF65-F5344CB8AC3E}">
        <p14:creationId xmlns:p14="http://schemas.microsoft.com/office/powerpoint/2010/main" val="9970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Upgrading to C# 10 enables you to use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E9DF80-2D3A-D5E0-4599-5B8B675C63AF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Interpolated strings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Pattern Matching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Switch expressions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File-Scoped Namespaces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Get-only Properties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Expression bodies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Local Functions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CallerArgumentExpression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Pattern matching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Top Level Statements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And many more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E99B3A-90AF-0864-B8D4-770FABCBA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350" y="1780737"/>
            <a:ext cx="6903720" cy="32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9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Consider moving to the new csproj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60134-5D8D-0862-28CE-FC61B854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242" y="643466"/>
            <a:ext cx="5192848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3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Minimal APIs – Default Template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870AC1-6F08-BB0F-2941-1983D5E1A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48" y="2592377"/>
            <a:ext cx="6652505" cy="167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0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573</Words>
  <Application>Microsoft Office PowerPoint</Application>
  <PresentationFormat>Widescreen</PresentationFormat>
  <Paragraphs>111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Cascadia Mono</vt:lpstr>
      <vt:lpstr>Calibri</vt:lpstr>
      <vt:lpstr>Calibri Light</vt:lpstr>
      <vt:lpstr>Segoe UI Semilight</vt:lpstr>
      <vt:lpstr>Segoe UI</vt:lpstr>
      <vt:lpstr>Arial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Elisabeth Meisinger</dc:creator>
  <cp:lastModifiedBy>Kenny Pflug</cp:lastModifiedBy>
  <cp:revision>48</cp:revision>
  <dcterms:created xsi:type="dcterms:W3CDTF">2018-09-26T12:49:19Z</dcterms:created>
  <dcterms:modified xsi:type="dcterms:W3CDTF">2022-05-19T20:23:31Z</dcterms:modified>
</cp:coreProperties>
</file>